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9933"/>
    <a:srgbClr val="99FF6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0"/>
    <p:restoredTop sz="94660"/>
  </p:normalViewPr>
  <p:slideViewPr>
    <p:cSldViewPr>
      <p:cViewPr varScale="1">
        <p:scale>
          <a:sx n="79" d="100"/>
          <a:sy n="79" d="100"/>
        </p:scale>
        <p:origin x="-149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90B6C4D-08C8-4121-B108-8771B082677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647F2C3-E0B8-4A73-868F-C5CAF8C12E7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C60182D-A559-4CAB-9C8D-62BD5B7757B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F0A0D81-2476-41F9-ABAC-DC81E8F8232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568FF84-DD95-46DD-8132-DCD73E78387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D973A6A-9DB4-40A4-B0B4-97FDE9448B6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2F4B988-7D4D-4E0E-A996-AAE231DC562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ABC17A-9AA5-43B4-9793-EDB1F53BF85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A82BD32-07AA-4BE8-A7B8-54643E71B6E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448FBDA-362E-423E-B054-1F70A6D45FF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C9038E-5260-47EE-87A3-565F42C1821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A27A8773-E031-435D-923A-6CFD6780F6C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wmf"/><Relationship Id="rId7" Type="http://schemas.openxmlformats.org/officeDocument/2006/relationships/image" Target="../media/image5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image" Target="../media/image2.wmf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jpeg"/><Relationship Id="rId3" Type="http://schemas.openxmlformats.org/officeDocument/2006/relationships/image" Target="../media/image1.wmf"/><Relationship Id="rId7" Type="http://schemas.openxmlformats.org/officeDocument/2006/relationships/image" Target="../media/image18.jpeg"/><Relationship Id="rId2" Type="http://schemas.openxmlformats.org/officeDocument/2006/relationships/audio" Target="../media/audio9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Relationship Id="rId9" Type="http://schemas.openxmlformats.org/officeDocument/2006/relationships/image" Target="../media/image20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wmf"/><Relationship Id="rId7" Type="http://schemas.openxmlformats.org/officeDocument/2006/relationships/image" Target="../media/image24.jpeg"/><Relationship Id="rId2" Type="http://schemas.openxmlformats.org/officeDocument/2006/relationships/audio" Target="../media/audio9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wmf"/><Relationship Id="rId2" Type="http://schemas.openxmlformats.org/officeDocument/2006/relationships/audio" Target="../media/audio10.wav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wmf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wmf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wmf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jpeg"/><Relationship Id="rId4" Type="http://schemas.openxmlformats.org/officeDocument/2006/relationships/image" Target="../media/image2.w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wmf"/><Relationship Id="rId2" Type="http://schemas.openxmlformats.org/officeDocument/2006/relationships/audio" Target="../media/audio5.wav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jpeg"/><Relationship Id="rId4" Type="http://schemas.openxmlformats.org/officeDocument/2006/relationships/image" Target="../media/image2.w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wmf"/><Relationship Id="rId2" Type="http://schemas.openxmlformats.org/officeDocument/2006/relationships/audio" Target="../media/audio6.wav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jpeg"/><Relationship Id="rId4" Type="http://schemas.openxmlformats.org/officeDocument/2006/relationships/image" Target="../media/image2.w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wmf"/><Relationship Id="rId2" Type="http://schemas.openxmlformats.org/officeDocument/2006/relationships/audio" Target="../media/audio7.wav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jpeg"/><Relationship Id="rId4" Type="http://schemas.openxmlformats.org/officeDocument/2006/relationships/image" Target="../media/image2.w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wmf"/><Relationship Id="rId2" Type="http://schemas.openxmlformats.org/officeDocument/2006/relationships/audio" Target="../media/audio8.wav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jpeg"/><Relationship Id="rId4" Type="http://schemas.openxmlformats.org/officeDocument/2006/relationships/image" Target="../media/image2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5" descr="MCj02829380000[1]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588" y="0"/>
            <a:ext cx="914558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1" name="Rectangle 6"/>
          <p:cNvSpPr>
            <a:spLocks noChangeArrowheads="1"/>
          </p:cNvSpPr>
          <p:nvPr/>
        </p:nvSpPr>
        <p:spPr bwMode="auto">
          <a:xfrm>
            <a:off x="533400" y="533400"/>
            <a:ext cx="8382000" cy="5943600"/>
          </a:xfrm>
          <a:prstGeom prst="rect">
            <a:avLst/>
          </a:prstGeom>
          <a:solidFill>
            <a:srgbClr val="339933">
              <a:alpha val="92155"/>
            </a:srgbClr>
          </a:solidFill>
          <a:ln w="571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pic>
        <p:nvPicPr>
          <p:cNvPr id="2052" name="Picture 7" descr="MCDD00529_0000[1]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-1704586">
            <a:off x="6934200" y="3657600"/>
            <a:ext cx="1806575" cy="2263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3" name="TextBox 6"/>
          <p:cNvSpPr txBox="1">
            <a:spLocks noChangeArrowheads="1"/>
          </p:cNvSpPr>
          <p:nvPr/>
        </p:nvSpPr>
        <p:spPr bwMode="auto">
          <a:xfrm>
            <a:off x="1219200" y="762000"/>
            <a:ext cx="7239000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4800" dirty="0">
                <a:latin typeface="Berlin Sans FB" pitchFamily="34" charset="0"/>
              </a:rPr>
              <a:t>   The Red Frogs Report!!</a:t>
            </a:r>
          </a:p>
        </p:txBody>
      </p:sp>
      <p:sp>
        <p:nvSpPr>
          <p:cNvPr id="2054" name="TextBox 5"/>
          <p:cNvSpPr txBox="1">
            <a:spLocks noChangeArrowheads="1"/>
          </p:cNvSpPr>
          <p:nvPr/>
        </p:nvSpPr>
        <p:spPr bwMode="auto">
          <a:xfrm>
            <a:off x="1447800" y="2514600"/>
            <a:ext cx="4114800" cy="2062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3200" dirty="0"/>
              <a:t>Nicholas </a:t>
            </a:r>
            <a:r>
              <a:rPr lang="en-US" sz="3200" dirty="0" err="1" smtClean="0"/>
              <a:t>Agia</a:t>
            </a:r>
            <a:r>
              <a:rPr lang="en-US" sz="3200" dirty="0" smtClean="0"/>
              <a:t>♫</a:t>
            </a:r>
            <a:endParaRPr lang="en-US" sz="3200" dirty="0"/>
          </a:p>
          <a:p>
            <a:r>
              <a:rPr lang="en-US" sz="3200" dirty="0"/>
              <a:t>Sandra </a:t>
            </a:r>
            <a:r>
              <a:rPr lang="en-US" sz="3200" dirty="0" smtClean="0"/>
              <a:t>Wittig☺</a:t>
            </a:r>
            <a:endParaRPr lang="en-US" sz="3200" dirty="0"/>
          </a:p>
          <a:p>
            <a:r>
              <a:rPr lang="en-US" sz="3200" dirty="0"/>
              <a:t>Daniel </a:t>
            </a:r>
            <a:r>
              <a:rPr lang="en-US" sz="3200" dirty="0" err="1" smtClean="0"/>
              <a:t>Tetreault</a:t>
            </a:r>
            <a:r>
              <a:rPr lang="en-US" sz="3200" dirty="0" smtClean="0"/>
              <a:t>☻</a:t>
            </a:r>
            <a:endParaRPr lang="en-US" sz="3200" dirty="0"/>
          </a:p>
          <a:p>
            <a:r>
              <a:rPr lang="en-US" sz="3200" dirty="0"/>
              <a:t>Jonathan </a:t>
            </a:r>
            <a:r>
              <a:rPr lang="en-US" sz="3200" dirty="0" smtClean="0"/>
              <a:t>Williams!</a:t>
            </a:r>
            <a:endParaRPr lang="en-US" sz="3200" dirty="0"/>
          </a:p>
        </p:txBody>
      </p:sp>
      <p:pic>
        <p:nvPicPr>
          <p:cNvPr id="7" name="Picture 6" descr="DSCN0052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953000" y="1581150"/>
            <a:ext cx="2895600" cy="2171700"/>
          </a:xfrm>
          <a:prstGeom prst="rect">
            <a:avLst/>
          </a:prstGeom>
        </p:spPr>
      </p:pic>
      <p:pic>
        <p:nvPicPr>
          <p:cNvPr id="9" name="Picture 8" descr="DSCN0178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066800" y="4648200"/>
            <a:ext cx="2133600" cy="1600200"/>
          </a:xfrm>
          <a:prstGeom prst="rect">
            <a:avLst/>
          </a:prstGeom>
        </p:spPr>
      </p:pic>
      <p:pic>
        <p:nvPicPr>
          <p:cNvPr id="10" name="Picture 9" descr="DSCN0180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4267200" y="4495800"/>
            <a:ext cx="2286000" cy="1714500"/>
          </a:xfrm>
          <a:prstGeom prst="rect">
            <a:avLst/>
          </a:prstGeom>
        </p:spPr>
      </p:pic>
    </p:spTree>
  </p:cSld>
  <p:clrMapOvr>
    <a:masterClrMapping/>
  </p:clrMapOvr>
  <p:transition>
    <p:dissolve/>
    <p:sndAc>
      <p:stSnd>
        <p:snd r:embed="rId2" name="drumroll.wav"/>
      </p:stSnd>
    </p:sndAc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MCj02829380000[1]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76200"/>
            <a:ext cx="9247206" cy="693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1" name="Rectangle 3"/>
          <p:cNvSpPr>
            <a:spLocks noChangeArrowheads="1"/>
          </p:cNvSpPr>
          <p:nvPr/>
        </p:nvSpPr>
        <p:spPr bwMode="auto">
          <a:xfrm>
            <a:off x="457200" y="304800"/>
            <a:ext cx="8382000" cy="5943600"/>
          </a:xfrm>
          <a:prstGeom prst="rect">
            <a:avLst/>
          </a:prstGeom>
          <a:solidFill>
            <a:srgbClr val="339933">
              <a:alpha val="92155"/>
            </a:srgbClr>
          </a:solidFill>
          <a:ln w="571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914400" y="1066800"/>
            <a:ext cx="7543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/>
              <a:t>Goodbye!!!!!!!!!! We had</a:t>
            </a:r>
            <a:r>
              <a:rPr lang="en-US" sz="2000" dirty="0" smtClean="0"/>
              <a:t> </a:t>
            </a:r>
            <a:r>
              <a:rPr lang="en-US" sz="3200" dirty="0" smtClean="0"/>
              <a:t>a </a:t>
            </a:r>
            <a:r>
              <a:rPr lang="en-US" sz="3200" i="1" dirty="0" smtClean="0"/>
              <a:t>lot</a:t>
            </a:r>
            <a:r>
              <a:rPr lang="en-US" sz="3200" dirty="0" smtClean="0"/>
              <a:t> of fun!!!!!!☻</a:t>
            </a:r>
            <a:endParaRPr lang="en-US" sz="3200" dirty="0"/>
          </a:p>
        </p:txBody>
      </p:sp>
      <p:pic>
        <p:nvPicPr>
          <p:cNvPr id="11" name="Picture 10" descr="DSCN0120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770827">
            <a:off x="762000" y="1905000"/>
            <a:ext cx="2667000" cy="2000250"/>
          </a:xfrm>
          <a:prstGeom prst="rect">
            <a:avLst/>
          </a:prstGeom>
        </p:spPr>
      </p:pic>
      <p:pic>
        <p:nvPicPr>
          <p:cNvPr id="12" name="Picture 11" descr="DSCN0048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 rot="20363303">
            <a:off x="2705115" y="1929414"/>
            <a:ext cx="2667000" cy="2000250"/>
          </a:xfrm>
          <a:prstGeom prst="rect">
            <a:avLst/>
          </a:prstGeom>
        </p:spPr>
      </p:pic>
      <p:pic>
        <p:nvPicPr>
          <p:cNvPr id="13" name="Picture 12" descr="DSCN0100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 rot="2150075">
            <a:off x="3548051" y="3436609"/>
            <a:ext cx="2783484" cy="2087613"/>
          </a:xfrm>
          <a:prstGeom prst="rect">
            <a:avLst/>
          </a:prstGeom>
        </p:spPr>
      </p:pic>
      <p:pic>
        <p:nvPicPr>
          <p:cNvPr id="14" name="Picture 13" descr="DSCN0060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 rot="19703912">
            <a:off x="5177097" y="2030543"/>
            <a:ext cx="2454220" cy="1840665"/>
          </a:xfrm>
          <a:prstGeom prst="rect">
            <a:avLst/>
          </a:prstGeom>
        </p:spPr>
      </p:pic>
      <p:pic>
        <p:nvPicPr>
          <p:cNvPr id="15" name="Picture 14" descr="DSCN0046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 rot="21213770">
            <a:off x="609600" y="3733800"/>
            <a:ext cx="3200400" cy="2400300"/>
          </a:xfrm>
          <a:prstGeom prst="rect">
            <a:avLst/>
          </a:prstGeom>
        </p:spPr>
      </p:pic>
      <p:pic>
        <p:nvPicPr>
          <p:cNvPr id="16" name="Picture 15" descr="DSCN0102.jp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 rot="1020973">
            <a:off x="5791200" y="3886200"/>
            <a:ext cx="2971800" cy="2228850"/>
          </a:xfrm>
          <a:prstGeom prst="rect">
            <a:avLst/>
          </a:prstGeom>
        </p:spPr>
      </p:pic>
    </p:spTree>
  </p:cSld>
  <p:clrMapOvr>
    <a:masterClrMapping/>
  </p:clrMapOvr>
  <p:transition spd="slow">
    <p:cover dir="rd"/>
    <p:sndAc>
      <p:stSnd>
        <p:snd r:embed="rId2" name="camera.wav"/>
      </p:stSnd>
    </p:sndAc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MCj02829380000[1]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76200"/>
            <a:ext cx="9247206" cy="693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1" name="Rectangle 3"/>
          <p:cNvSpPr>
            <a:spLocks noChangeArrowheads="1"/>
          </p:cNvSpPr>
          <p:nvPr/>
        </p:nvSpPr>
        <p:spPr bwMode="auto">
          <a:xfrm>
            <a:off x="457200" y="304800"/>
            <a:ext cx="8382000" cy="5943600"/>
          </a:xfrm>
          <a:prstGeom prst="rect">
            <a:avLst/>
          </a:prstGeom>
          <a:solidFill>
            <a:srgbClr val="339933">
              <a:alpha val="92155"/>
            </a:srgbClr>
          </a:solidFill>
          <a:ln w="571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pic>
        <p:nvPicPr>
          <p:cNvPr id="17" name="Picture 16" descr="DSCN0009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629012">
            <a:off x="609600" y="457200"/>
            <a:ext cx="3962400" cy="2971800"/>
          </a:xfrm>
          <a:prstGeom prst="rect">
            <a:avLst/>
          </a:prstGeom>
        </p:spPr>
      </p:pic>
      <p:pic>
        <p:nvPicPr>
          <p:cNvPr id="18" name="Picture 17" descr="DSCN0024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 rot="523844">
            <a:off x="4876800" y="533400"/>
            <a:ext cx="3556000" cy="2667000"/>
          </a:xfrm>
          <a:prstGeom prst="rect">
            <a:avLst/>
          </a:prstGeom>
        </p:spPr>
      </p:pic>
      <p:pic>
        <p:nvPicPr>
          <p:cNvPr id="19" name="Picture 18" descr="DSCN0064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 rot="20994048">
            <a:off x="4800600" y="3276600"/>
            <a:ext cx="3810000" cy="2857500"/>
          </a:xfrm>
          <a:prstGeom prst="rect">
            <a:avLst/>
          </a:prstGeom>
        </p:spPr>
      </p:pic>
      <p:pic>
        <p:nvPicPr>
          <p:cNvPr id="20" name="Picture 19" descr="DSCN0084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 rot="21027765">
            <a:off x="838200" y="3505200"/>
            <a:ext cx="3429000" cy="2571750"/>
          </a:xfrm>
          <a:prstGeom prst="rect">
            <a:avLst/>
          </a:prstGeom>
        </p:spPr>
      </p:pic>
    </p:spTree>
  </p:cSld>
  <p:clrMapOvr>
    <a:masterClrMapping/>
  </p:clrMapOvr>
  <p:transition spd="med">
    <p:strips/>
    <p:sndAc>
      <p:stSnd>
        <p:snd r:embed="rId2" name="camera.wav"/>
      </p:stSnd>
    </p:sndAc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MCj02829380000[1]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76200"/>
            <a:ext cx="9247206" cy="693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1" name="Rectangle 3"/>
          <p:cNvSpPr>
            <a:spLocks noChangeArrowheads="1"/>
          </p:cNvSpPr>
          <p:nvPr/>
        </p:nvSpPr>
        <p:spPr bwMode="auto">
          <a:xfrm>
            <a:off x="457200" y="304800"/>
            <a:ext cx="8382000" cy="5943600"/>
          </a:xfrm>
          <a:prstGeom prst="rect">
            <a:avLst/>
          </a:prstGeom>
          <a:solidFill>
            <a:srgbClr val="339933">
              <a:alpha val="92155"/>
            </a:srgbClr>
          </a:solidFill>
          <a:ln w="571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609600" y="381000"/>
            <a:ext cx="818685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en-US" sz="5400" b="1" dirty="0" smtClean="0">
                <a:ln/>
                <a:solidFill>
                  <a:schemeClr val="accent3"/>
                </a:solidFill>
              </a:rPr>
              <a:t>My Earth Summer Camp</a:t>
            </a:r>
            <a:endParaRPr lang="en-US" sz="5400" b="1" cap="none" spc="0" dirty="0">
              <a:ln/>
              <a:solidFill>
                <a:schemeClr val="accent3"/>
              </a:solidFill>
              <a:effectLst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38200" y="2667000"/>
            <a:ext cx="74676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 smtClean="0">
                <a:solidFill>
                  <a:schemeClr val="accent3"/>
                </a:solidFill>
              </a:rPr>
              <a:t>THANK YOU!!!!!!</a:t>
            </a:r>
            <a:endParaRPr lang="en-US" sz="6000" dirty="0">
              <a:solidFill>
                <a:schemeClr val="accent3"/>
              </a:solidFill>
            </a:endParaRPr>
          </a:p>
        </p:txBody>
      </p:sp>
    </p:spTree>
  </p:cSld>
  <p:clrMapOvr>
    <a:masterClrMapping/>
  </p:clrMapOvr>
  <p:transition spd="slow">
    <p:plus/>
    <p:sndAc>
      <p:stSnd>
        <p:snd r:embed="rId2" name="applause.wav"/>
      </p:stSnd>
    </p:sndAc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MCj02829380000[1]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588" y="0"/>
            <a:ext cx="914558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5" name="Rectangle 3"/>
          <p:cNvSpPr>
            <a:spLocks noChangeArrowheads="1"/>
          </p:cNvSpPr>
          <p:nvPr/>
        </p:nvSpPr>
        <p:spPr bwMode="auto">
          <a:xfrm>
            <a:off x="304800" y="457200"/>
            <a:ext cx="8382000" cy="5943600"/>
          </a:xfrm>
          <a:prstGeom prst="rect">
            <a:avLst/>
          </a:prstGeom>
          <a:solidFill>
            <a:srgbClr val="339933">
              <a:alpha val="92155"/>
            </a:srgbClr>
          </a:solidFill>
          <a:ln w="571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2971800" y="685800"/>
            <a:ext cx="2800768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5400" b="1" dirty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Monday</a:t>
            </a:r>
          </a:p>
        </p:txBody>
      </p:sp>
      <p:sp>
        <p:nvSpPr>
          <p:cNvPr id="3078" name="TextBox 5"/>
          <p:cNvSpPr txBox="1">
            <a:spLocks noChangeArrowheads="1"/>
          </p:cNvSpPr>
          <p:nvPr/>
        </p:nvSpPr>
        <p:spPr bwMode="auto">
          <a:xfrm>
            <a:off x="304800" y="1295400"/>
            <a:ext cx="8153400" cy="289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dirty="0" smtClean="0"/>
              <a:t>	</a:t>
            </a:r>
          </a:p>
          <a:p>
            <a:r>
              <a:rPr lang="en-US" sz="2400" dirty="0" smtClean="0"/>
              <a:t> </a:t>
            </a:r>
            <a:r>
              <a:rPr lang="en-US" sz="2000" dirty="0" smtClean="0">
                <a:solidFill>
                  <a:srgbClr val="FF0000"/>
                </a:solidFill>
              </a:rPr>
              <a:t>We </a:t>
            </a:r>
            <a:r>
              <a:rPr lang="en-US" sz="2000" dirty="0">
                <a:solidFill>
                  <a:srgbClr val="FF0000"/>
                </a:solidFill>
              </a:rPr>
              <a:t>collected macro-</a:t>
            </a:r>
            <a:r>
              <a:rPr lang="en-US" sz="2000" dirty="0" err="1">
                <a:solidFill>
                  <a:srgbClr val="FF0000"/>
                </a:solidFill>
              </a:rPr>
              <a:t>invertabrates</a:t>
            </a:r>
            <a:r>
              <a:rPr lang="en-US" sz="2000" dirty="0">
                <a:solidFill>
                  <a:srgbClr val="FF0000"/>
                </a:solidFill>
              </a:rPr>
              <a:t> in the </a:t>
            </a:r>
            <a:r>
              <a:rPr lang="en-US" sz="2000" dirty="0" smtClean="0">
                <a:solidFill>
                  <a:srgbClr val="FF0000"/>
                </a:solidFill>
              </a:rPr>
              <a:t>stream. </a:t>
            </a:r>
          </a:p>
          <a:p>
            <a:endParaRPr lang="en-US" sz="2000" dirty="0" smtClean="0">
              <a:solidFill>
                <a:srgbClr val="FF0000"/>
              </a:solidFill>
            </a:endParaRPr>
          </a:p>
          <a:p>
            <a:r>
              <a:rPr lang="en-US" sz="2000" dirty="0" smtClean="0">
                <a:solidFill>
                  <a:srgbClr val="FF0000"/>
                </a:solidFill>
              </a:rPr>
              <a:t>We </a:t>
            </a:r>
            <a:r>
              <a:rPr lang="en-US" sz="2000" dirty="0">
                <a:solidFill>
                  <a:srgbClr val="FF0000"/>
                </a:solidFill>
              </a:rPr>
              <a:t>switched to chemical testing in that same </a:t>
            </a:r>
            <a:r>
              <a:rPr lang="en-US" sz="2000" dirty="0" smtClean="0">
                <a:solidFill>
                  <a:srgbClr val="FF0000"/>
                </a:solidFill>
              </a:rPr>
              <a:t>stream.</a:t>
            </a:r>
          </a:p>
          <a:p>
            <a:r>
              <a:rPr lang="en-US" sz="2000" dirty="0" smtClean="0">
                <a:solidFill>
                  <a:srgbClr val="FF0000"/>
                </a:solidFill>
              </a:rPr>
              <a:t> </a:t>
            </a:r>
          </a:p>
          <a:p>
            <a:r>
              <a:rPr lang="en-US" sz="2000" dirty="0" smtClean="0">
                <a:solidFill>
                  <a:srgbClr val="FF0000"/>
                </a:solidFill>
              </a:rPr>
              <a:t>We made birdfeeders out of milk jugs in crafts class. </a:t>
            </a:r>
          </a:p>
          <a:p>
            <a:endParaRPr lang="en-US" sz="2000" dirty="0" smtClean="0">
              <a:solidFill>
                <a:srgbClr val="FF0000"/>
              </a:solidFill>
            </a:endParaRPr>
          </a:p>
          <a:p>
            <a:r>
              <a:rPr lang="en-US" sz="2000" dirty="0" smtClean="0">
                <a:solidFill>
                  <a:srgbClr val="FF0000"/>
                </a:solidFill>
              </a:rPr>
              <a:t>We learned how to use and had a competition  with the GIS system online.  </a:t>
            </a:r>
            <a:endParaRPr lang="en-US" sz="2000" dirty="0">
              <a:solidFill>
                <a:srgbClr val="FF0000"/>
              </a:solidFill>
            </a:endParaRPr>
          </a:p>
        </p:txBody>
      </p:sp>
      <p:pic>
        <p:nvPicPr>
          <p:cNvPr id="7" name="Picture 6" descr="DSCN0020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62000" y="4343400"/>
            <a:ext cx="2692400" cy="2019300"/>
          </a:xfrm>
          <a:prstGeom prst="rect">
            <a:avLst/>
          </a:prstGeom>
        </p:spPr>
      </p:pic>
      <p:pic>
        <p:nvPicPr>
          <p:cNvPr id="8" name="Picture 7" descr="DSCN0030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257800" y="4267200"/>
            <a:ext cx="2819400" cy="2114550"/>
          </a:xfrm>
          <a:prstGeom prst="rect">
            <a:avLst/>
          </a:prstGeom>
        </p:spPr>
      </p:pic>
    </p:spTree>
  </p:cSld>
  <p:clrMapOvr>
    <a:masterClrMapping/>
  </p:clrMapOvr>
  <p:transition>
    <p:randomBar dir="vert"/>
    <p:sndAc>
      <p:stSnd>
        <p:snd r:embed="rId2" name="voltage.wav"/>
      </p:stSnd>
    </p:sndAc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MCj02829380000[1]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51515" y="38637"/>
            <a:ext cx="914558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9" name="Rectangle 3"/>
          <p:cNvSpPr>
            <a:spLocks noChangeArrowheads="1"/>
          </p:cNvSpPr>
          <p:nvPr/>
        </p:nvSpPr>
        <p:spPr bwMode="auto">
          <a:xfrm>
            <a:off x="304800" y="381000"/>
            <a:ext cx="8382000" cy="5943600"/>
          </a:xfrm>
          <a:prstGeom prst="rect">
            <a:avLst/>
          </a:prstGeom>
          <a:solidFill>
            <a:srgbClr val="339933">
              <a:alpha val="92155"/>
            </a:srgbClr>
          </a:solidFill>
          <a:ln w="571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1905000" y="152400"/>
            <a:ext cx="52578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1" cap="none" spc="200" dirty="0" smtClean="0">
                <a:ln w="29210">
                  <a:solidFill>
                    <a:schemeClr val="accent3">
                      <a:tint val="10000"/>
                    </a:schemeClr>
                  </a:solidFill>
                </a:ln>
                <a:solidFill>
                  <a:schemeClr val="accent3">
                    <a:satMod val="200000"/>
                    <a:alpha val="50000"/>
                  </a:schemeClr>
                </a:solidFill>
                <a:effectLst>
                  <a:innerShdw blurRad="50800" dist="50800" dir="8100000">
                    <a:srgbClr val="7D7D7D">
                      <a:alpha val="73000"/>
                    </a:srgbClr>
                  </a:innerShdw>
                </a:effectLst>
              </a:rPr>
              <a:t>Tuesday</a:t>
            </a:r>
            <a:endParaRPr lang="en-US" sz="5400" b="1" cap="none" spc="200" dirty="0">
              <a:ln w="29210">
                <a:solidFill>
                  <a:schemeClr val="accent3">
                    <a:tint val="10000"/>
                  </a:schemeClr>
                </a:solidFill>
              </a:ln>
              <a:solidFill>
                <a:schemeClr val="accent3">
                  <a:satMod val="200000"/>
                  <a:alpha val="50000"/>
                </a:schemeClr>
              </a:solidFill>
              <a:effectLst>
                <a:innerShdw blurRad="50800" dist="50800" dir="8100000">
                  <a:srgbClr val="7D7D7D">
                    <a:alpha val="73000"/>
                  </a:srgbClr>
                </a:inn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57200" y="1371600"/>
            <a:ext cx="815340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	</a:t>
            </a:r>
            <a:r>
              <a:rPr lang="en-US" sz="2400" dirty="0" smtClean="0">
                <a:solidFill>
                  <a:srgbClr val="FF0000"/>
                </a:solidFill>
              </a:rPr>
              <a:t> We dug in the soil to take a measurement  and checked for critters.</a:t>
            </a:r>
          </a:p>
          <a:p>
            <a:endParaRPr lang="en-US" sz="2400" dirty="0" smtClean="0">
              <a:solidFill>
                <a:srgbClr val="FF0000"/>
              </a:solidFill>
            </a:endParaRPr>
          </a:p>
          <a:p>
            <a:r>
              <a:rPr lang="en-US" sz="2400" dirty="0" smtClean="0">
                <a:solidFill>
                  <a:srgbClr val="FF0000"/>
                </a:solidFill>
              </a:rPr>
              <a:t> We also checked the chemicals and collected critters in Turtle Pond.</a:t>
            </a:r>
          </a:p>
          <a:p>
            <a:endParaRPr lang="en-US" sz="2400" dirty="0" smtClean="0">
              <a:solidFill>
                <a:srgbClr val="FF0000"/>
              </a:solidFill>
            </a:endParaRPr>
          </a:p>
          <a:p>
            <a:r>
              <a:rPr lang="en-US" sz="2400" dirty="0" smtClean="0">
                <a:solidFill>
                  <a:srgbClr val="FF0000"/>
                </a:solidFill>
              </a:rPr>
              <a:t>After that, we painted our white shirts.</a:t>
            </a:r>
          </a:p>
          <a:p>
            <a:endParaRPr lang="en-US" sz="2400" dirty="0" smtClean="0">
              <a:solidFill>
                <a:srgbClr val="FF0000"/>
              </a:solidFill>
            </a:endParaRPr>
          </a:p>
          <a:p>
            <a:r>
              <a:rPr lang="en-US" sz="2400" dirty="0" smtClean="0">
                <a:solidFill>
                  <a:srgbClr val="FF0000"/>
                </a:solidFill>
              </a:rPr>
              <a:t> Someone came in with a very interesting owl presentation. </a:t>
            </a:r>
            <a:endParaRPr lang="en-US" sz="2400" dirty="0">
              <a:solidFill>
                <a:srgbClr val="FF0000"/>
              </a:solidFill>
            </a:endParaRPr>
          </a:p>
        </p:txBody>
      </p:sp>
      <p:pic>
        <p:nvPicPr>
          <p:cNvPr id="10" name="Picture 9" descr="DSCN0044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590800" y="4724400"/>
            <a:ext cx="2133600" cy="1600200"/>
          </a:xfrm>
          <a:prstGeom prst="rect">
            <a:avLst/>
          </a:prstGeom>
        </p:spPr>
      </p:pic>
    </p:spTree>
  </p:cSld>
  <p:clrMapOvr>
    <a:masterClrMapping/>
  </p:clrMapOvr>
  <p:transition>
    <p:comb dir="vert"/>
    <p:sndAc>
      <p:stSnd>
        <p:snd r:embed="rId2" name="breeze.wav"/>
      </p:stSnd>
    </p:sndAc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MCj02829380000[1]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588" y="0"/>
            <a:ext cx="914558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3" name="Rectangle 3"/>
          <p:cNvSpPr>
            <a:spLocks noChangeArrowheads="1"/>
          </p:cNvSpPr>
          <p:nvPr/>
        </p:nvSpPr>
        <p:spPr bwMode="auto">
          <a:xfrm>
            <a:off x="457200" y="457200"/>
            <a:ext cx="8382000" cy="5943600"/>
          </a:xfrm>
          <a:prstGeom prst="rect">
            <a:avLst/>
          </a:prstGeom>
          <a:solidFill>
            <a:srgbClr val="339933">
              <a:alpha val="92155"/>
            </a:srgbClr>
          </a:solidFill>
          <a:ln w="571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pic>
        <p:nvPicPr>
          <p:cNvPr id="5124" name="Picture 4" descr="MCDD00529_0000[1]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-1704586">
            <a:off x="7134679" y="4203362"/>
            <a:ext cx="1483472" cy="18589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5"/>
          <p:cNvSpPr/>
          <p:nvPr/>
        </p:nvSpPr>
        <p:spPr>
          <a:xfrm>
            <a:off x="4479635" y="2967335"/>
            <a:ext cx="18473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endParaRPr lang="en-US" sz="54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2322238" y="685800"/>
            <a:ext cx="401937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Wednesday</a:t>
            </a:r>
            <a:endParaRPr lang="en-US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09600" y="1905000"/>
            <a:ext cx="61722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	</a:t>
            </a:r>
            <a:r>
              <a:rPr lang="en-US" sz="2000" dirty="0" smtClean="0">
                <a:solidFill>
                  <a:srgbClr val="FF0000"/>
                </a:solidFill>
              </a:rPr>
              <a:t>We learned how to control and read a GPS with Mr. E.</a:t>
            </a:r>
          </a:p>
          <a:p>
            <a:endParaRPr lang="en-US" sz="2000" dirty="0" smtClean="0">
              <a:solidFill>
                <a:srgbClr val="FF0000"/>
              </a:solidFill>
            </a:endParaRPr>
          </a:p>
          <a:p>
            <a:r>
              <a:rPr lang="en-US" sz="2000" dirty="0" smtClean="0">
                <a:solidFill>
                  <a:srgbClr val="FF0000"/>
                </a:solidFill>
              </a:rPr>
              <a:t> We had to do a problem solving activity. </a:t>
            </a:r>
          </a:p>
          <a:p>
            <a:endParaRPr lang="en-US" sz="2000" dirty="0" smtClean="0">
              <a:solidFill>
                <a:srgbClr val="FF0000"/>
              </a:solidFill>
            </a:endParaRPr>
          </a:p>
          <a:p>
            <a:r>
              <a:rPr lang="en-US" sz="2000" dirty="0" smtClean="0">
                <a:solidFill>
                  <a:srgbClr val="FF0000"/>
                </a:solidFill>
              </a:rPr>
              <a:t>We did some infiltration tests in the soil. </a:t>
            </a:r>
            <a:endParaRPr lang="en-US" sz="2000" dirty="0">
              <a:solidFill>
                <a:srgbClr val="FF0000"/>
              </a:solidFill>
            </a:endParaRPr>
          </a:p>
        </p:txBody>
      </p:sp>
      <p:pic>
        <p:nvPicPr>
          <p:cNvPr id="9" name="Picture 8" descr="DSCN0119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276600" y="4572000"/>
            <a:ext cx="2133600" cy="1600200"/>
          </a:xfrm>
          <a:prstGeom prst="rect">
            <a:avLst/>
          </a:prstGeom>
        </p:spPr>
      </p:pic>
    </p:spTree>
  </p:cSld>
  <p:clrMapOvr>
    <a:masterClrMapping/>
  </p:clrMapOvr>
  <p:transition spd="med">
    <p:wheel spokes="8"/>
    <p:sndAc>
      <p:stSnd>
        <p:snd r:embed="rId2" name="arrow.wav"/>
      </p:stSnd>
    </p:sndAc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MCj02829380000[1]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588" y="0"/>
            <a:ext cx="914558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7" name="Rectangle 3"/>
          <p:cNvSpPr>
            <a:spLocks noChangeArrowheads="1"/>
          </p:cNvSpPr>
          <p:nvPr/>
        </p:nvSpPr>
        <p:spPr bwMode="auto">
          <a:xfrm>
            <a:off x="381000" y="431442"/>
            <a:ext cx="8382000" cy="5943600"/>
          </a:xfrm>
          <a:prstGeom prst="rect">
            <a:avLst/>
          </a:prstGeom>
          <a:solidFill>
            <a:srgbClr val="339933">
              <a:alpha val="92155"/>
            </a:srgbClr>
          </a:solidFill>
          <a:ln w="571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dirty="0"/>
          </a:p>
        </p:txBody>
      </p:sp>
      <p:pic>
        <p:nvPicPr>
          <p:cNvPr id="6148" name="Picture 4" descr="MCDD00529_0000[1]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-1704586">
            <a:off x="6934200" y="3657600"/>
            <a:ext cx="1806575" cy="2263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5"/>
          <p:cNvSpPr/>
          <p:nvPr/>
        </p:nvSpPr>
        <p:spPr>
          <a:xfrm>
            <a:off x="2209800" y="609600"/>
            <a:ext cx="3759145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1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1">
                    <a:satMod val="280000"/>
                    <a:tint val="100000"/>
                    <a:alpha val="57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Thursday</a:t>
            </a:r>
            <a:endParaRPr lang="en-US" sz="5400" b="1" cap="none" spc="100" dirty="0">
              <a:ln w="18000">
                <a:solidFill>
                  <a:schemeClr val="accent1">
                    <a:satMod val="200000"/>
                    <a:tint val="72000"/>
                  </a:schemeClr>
                </a:solidFill>
                <a:prstDash val="solid"/>
              </a:ln>
              <a:solidFill>
                <a:schemeClr val="accent1">
                  <a:satMod val="280000"/>
                  <a:tint val="100000"/>
                  <a:alpha val="5700"/>
                </a:schemeClr>
              </a:solidFill>
              <a:effectLst>
                <a:outerShdw blurRad="25000" dist="20000" dir="16020000" algn="tl">
                  <a:schemeClr val="accent1">
                    <a:satMod val="200000"/>
                    <a:shade val="1000"/>
                    <a:alpha val="60000"/>
                  </a:scheme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990600" y="1600200"/>
            <a:ext cx="57150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FF0000"/>
                </a:solidFill>
              </a:rPr>
              <a:t>This morning we did a </a:t>
            </a:r>
            <a:r>
              <a:rPr lang="en-US" sz="2400" dirty="0" smtClean="0">
                <a:solidFill>
                  <a:srgbClr val="FF0000"/>
                </a:solidFill>
              </a:rPr>
              <a:t>Geo-caching </a:t>
            </a:r>
            <a:r>
              <a:rPr lang="en-US" sz="2400" dirty="0" smtClean="0">
                <a:solidFill>
                  <a:srgbClr val="FF0000"/>
                </a:solidFill>
              </a:rPr>
              <a:t>activity.</a:t>
            </a:r>
          </a:p>
          <a:p>
            <a:endParaRPr lang="en-US" sz="2400" dirty="0" smtClean="0">
              <a:solidFill>
                <a:srgbClr val="FF0000"/>
              </a:solidFill>
            </a:endParaRPr>
          </a:p>
          <a:p>
            <a:r>
              <a:rPr lang="en-US" sz="2400" dirty="0" smtClean="0">
                <a:solidFill>
                  <a:srgbClr val="FF0000"/>
                </a:solidFill>
              </a:rPr>
              <a:t>  We also came to work on our projects inside.</a:t>
            </a:r>
            <a:endParaRPr lang="en-US" sz="2400" dirty="0">
              <a:solidFill>
                <a:srgbClr val="FF0000"/>
              </a:solidFill>
            </a:endParaRPr>
          </a:p>
        </p:txBody>
      </p:sp>
      <p:pic>
        <p:nvPicPr>
          <p:cNvPr id="8" name="Picture 7" descr="DSCN0181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286000" y="3505200"/>
            <a:ext cx="3454400" cy="2590800"/>
          </a:xfrm>
          <a:prstGeom prst="rect">
            <a:avLst/>
          </a:prstGeom>
        </p:spPr>
      </p:pic>
    </p:spTree>
  </p:cSld>
  <p:clrMapOvr>
    <a:masterClrMapping/>
  </p:clrMapOvr>
  <p:transition>
    <p:comb/>
    <p:sndAc>
      <p:stSnd>
        <p:snd r:embed="rId2" name="wind.wav"/>
      </p:stSnd>
    </p:sndAc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MCj02829380000[1]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588" y="0"/>
            <a:ext cx="914558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1" name="Rectangle 3"/>
          <p:cNvSpPr>
            <a:spLocks noChangeArrowheads="1"/>
          </p:cNvSpPr>
          <p:nvPr/>
        </p:nvSpPr>
        <p:spPr bwMode="auto">
          <a:xfrm>
            <a:off x="533400" y="533400"/>
            <a:ext cx="8382000" cy="5943600"/>
          </a:xfrm>
          <a:prstGeom prst="rect">
            <a:avLst/>
          </a:prstGeom>
          <a:solidFill>
            <a:srgbClr val="339933">
              <a:alpha val="92155"/>
            </a:srgbClr>
          </a:solidFill>
          <a:ln w="571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pic>
        <p:nvPicPr>
          <p:cNvPr id="7172" name="Picture 4" descr="MCDD00529_0000[1]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-1704586">
            <a:off x="6934200" y="3657600"/>
            <a:ext cx="1806575" cy="2263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4"/>
          <p:cNvSpPr/>
          <p:nvPr/>
        </p:nvSpPr>
        <p:spPr>
          <a:xfrm>
            <a:off x="2819400" y="609600"/>
            <a:ext cx="180074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en-US" sz="5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Mr. </a:t>
            </a:r>
            <a:r>
              <a:rPr lang="en-US" sz="54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L</a:t>
            </a:r>
            <a:endParaRPr lang="en-US" sz="54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447800" y="1676400"/>
            <a:ext cx="5943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FF0000"/>
                </a:solidFill>
              </a:rPr>
              <a:t>Mr. L is a down-to-earth and nice teacher.</a:t>
            </a:r>
            <a:endParaRPr lang="en-US" sz="2400" dirty="0">
              <a:solidFill>
                <a:srgbClr val="FF0000"/>
              </a:solidFill>
            </a:endParaRPr>
          </a:p>
        </p:txBody>
      </p:sp>
      <p:pic>
        <p:nvPicPr>
          <p:cNvPr id="7" name="Picture 6" descr="DSCN0145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600200" y="2438400"/>
            <a:ext cx="4800600" cy="3600450"/>
          </a:xfrm>
          <a:prstGeom prst="rect">
            <a:avLst/>
          </a:prstGeom>
        </p:spPr>
      </p:pic>
    </p:spTree>
  </p:cSld>
  <p:clrMapOvr>
    <a:masterClrMapping/>
  </p:clrMapOvr>
  <p:transition spd="med">
    <p:newsflash/>
    <p:sndAc>
      <p:stSnd>
        <p:snd r:embed="rId2" name="explode.wav"/>
      </p:stSnd>
    </p:sndAc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MCj02829380000[1]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588" y="0"/>
            <a:ext cx="914558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1" name="Rectangle 3"/>
          <p:cNvSpPr>
            <a:spLocks noChangeArrowheads="1"/>
          </p:cNvSpPr>
          <p:nvPr/>
        </p:nvSpPr>
        <p:spPr bwMode="auto">
          <a:xfrm>
            <a:off x="457200" y="457200"/>
            <a:ext cx="8382000" cy="5943600"/>
          </a:xfrm>
          <a:prstGeom prst="rect">
            <a:avLst/>
          </a:prstGeom>
          <a:solidFill>
            <a:srgbClr val="339933">
              <a:alpha val="92155"/>
            </a:srgbClr>
          </a:solidFill>
          <a:ln w="571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pic>
        <p:nvPicPr>
          <p:cNvPr id="7172" name="Picture 4" descr="MCDD00529_0000[1]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-1704586">
            <a:off x="6934200" y="3657600"/>
            <a:ext cx="1806575" cy="2263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4"/>
          <p:cNvSpPr/>
          <p:nvPr/>
        </p:nvSpPr>
        <p:spPr>
          <a:xfrm>
            <a:off x="2800163" y="609600"/>
            <a:ext cx="183922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en-US" sz="5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Mr. </a:t>
            </a:r>
            <a:r>
              <a:rPr lang="en-US" sz="54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E</a:t>
            </a:r>
            <a:endParaRPr lang="en-US" sz="54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371600" y="1676400"/>
            <a:ext cx="5029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FF0000"/>
                </a:solidFill>
              </a:rPr>
              <a:t>Mr. E is funny and knowledgeable.  </a:t>
            </a:r>
            <a:endParaRPr lang="en-US" sz="2400" dirty="0">
              <a:solidFill>
                <a:srgbClr val="FF0000"/>
              </a:solidFill>
            </a:endParaRPr>
          </a:p>
        </p:txBody>
      </p:sp>
      <p:pic>
        <p:nvPicPr>
          <p:cNvPr id="9" name="Picture 8" descr="DSCN0067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295400" y="2438400"/>
            <a:ext cx="4978400" cy="3733800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MCj02829380000[1]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588" y="0"/>
            <a:ext cx="914558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1" name="Rectangle 3"/>
          <p:cNvSpPr>
            <a:spLocks noChangeArrowheads="1"/>
          </p:cNvSpPr>
          <p:nvPr/>
        </p:nvSpPr>
        <p:spPr bwMode="auto">
          <a:xfrm>
            <a:off x="457200" y="457200"/>
            <a:ext cx="8382000" cy="5943600"/>
          </a:xfrm>
          <a:prstGeom prst="rect">
            <a:avLst/>
          </a:prstGeom>
          <a:solidFill>
            <a:srgbClr val="339933">
              <a:alpha val="92155"/>
            </a:srgbClr>
          </a:solidFill>
          <a:ln w="571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pic>
        <p:nvPicPr>
          <p:cNvPr id="7172" name="Picture 4" descr="MCDD00529_0000[1]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-1704586">
            <a:off x="6934200" y="3657600"/>
            <a:ext cx="1806575" cy="2263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4"/>
          <p:cNvSpPr/>
          <p:nvPr/>
        </p:nvSpPr>
        <p:spPr>
          <a:xfrm>
            <a:off x="2588696" y="609600"/>
            <a:ext cx="226215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en-US" sz="5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Mrs. P</a:t>
            </a:r>
            <a:endParaRPr lang="en-US" sz="54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371600" y="1676400"/>
            <a:ext cx="6477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FF0000"/>
                </a:solidFill>
              </a:rPr>
              <a:t>Mrs. P likes bad jokes and is very intelligent</a:t>
            </a:r>
            <a:endParaRPr lang="en-US" sz="2400" dirty="0">
              <a:solidFill>
                <a:srgbClr val="FF0000"/>
              </a:solidFill>
            </a:endParaRPr>
          </a:p>
        </p:txBody>
      </p:sp>
      <p:pic>
        <p:nvPicPr>
          <p:cNvPr id="10" name="Picture 9" descr="DSCN0101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524000" y="2286000"/>
            <a:ext cx="4876800" cy="3657600"/>
          </a:xfrm>
          <a:prstGeom prst="rect">
            <a:avLst/>
          </a:prstGeom>
        </p:spPr>
      </p:pic>
    </p:spTree>
  </p:cSld>
  <p:clrMapOvr>
    <a:masterClrMapping/>
  </p:clrMapOvr>
  <p:transition>
    <p:wheel spokes="1"/>
    <p:sndAc>
      <p:stSnd>
        <p:snd r:embed="rId2" name="bomb.wav"/>
      </p:stSnd>
    </p:sndAc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MCj02829380000[1]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76200"/>
            <a:ext cx="9247206" cy="693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1" name="Rectangle 3"/>
          <p:cNvSpPr>
            <a:spLocks noChangeArrowheads="1"/>
          </p:cNvSpPr>
          <p:nvPr/>
        </p:nvSpPr>
        <p:spPr bwMode="auto">
          <a:xfrm>
            <a:off x="457200" y="304800"/>
            <a:ext cx="8382000" cy="5943600"/>
          </a:xfrm>
          <a:prstGeom prst="rect">
            <a:avLst/>
          </a:prstGeom>
          <a:solidFill>
            <a:srgbClr val="339933">
              <a:alpha val="92155"/>
            </a:srgbClr>
          </a:solidFill>
          <a:ln w="571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pic>
        <p:nvPicPr>
          <p:cNvPr id="7172" name="Picture 4" descr="MCDD00529_0000[1]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-1704586">
            <a:off x="6934200" y="3657600"/>
            <a:ext cx="1806575" cy="2263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4"/>
          <p:cNvSpPr/>
          <p:nvPr/>
        </p:nvSpPr>
        <p:spPr>
          <a:xfrm>
            <a:off x="2514600" y="381000"/>
            <a:ext cx="237757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en-US" sz="5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Mrs. </a:t>
            </a:r>
            <a:r>
              <a:rPr lang="en-US" sz="54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M</a:t>
            </a:r>
            <a:endParaRPr lang="en-US" sz="54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143000" y="1295400"/>
            <a:ext cx="6477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FF0000"/>
                </a:solidFill>
              </a:rPr>
              <a:t>Mrs. M likes art and is very helpful.</a:t>
            </a:r>
            <a:endParaRPr lang="en-US" sz="2400" dirty="0">
              <a:solidFill>
                <a:srgbClr val="FF0000"/>
              </a:solidFill>
            </a:endParaRPr>
          </a:p>
        </p:txBody>
      </p:sp>
      <p:pic>
        <p:nvPicPr>
          <p:cNvPr id="9" name="Picture 8" descr="DSCN0183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295400" y="1905000"/>
            <a:ext cx="5181600" cy="3886200"/>
          </a:xfrm>
          <a:prstGeom prst="rect">
            <a:avLst/>
          </a:prstGeom>
        </p:spPr>
      </p:pic>
    </p:spTree>
  </p:cSld>
  <p:clrMapOvr>
    <a:masterClrMapping/>
  </p:clrMapOvr>
  <p:transition spd="slow">
    <p:zoom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196</TotalTime>
  <Words>108</Words>
  <Application>Microsoft Office PowerPoint</Application>
  <PresentationFormat>On-screen Show (4:3)</PresentationFormat>
  <Paragraphs>43</Paragraphs>
  <Slides>12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3" baseType="lpstr">
      <vt:lpstr>Default Design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</vt:vector>
  </TitlesOfParts>
  <Company>Berks County Intermediate Unit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Marcelle McGhee</dc:creator>
  <cp:lastModifiedBy>USER</cp:lastModifiedBy>
  <cp:revision>31</cp:revision>
  <dcterms:created xsi:type="dcterms:W3CDTF">2009-06-02T19:09:22Z</dcterms:created>
  <dcterms:modified xsi:type="dcterms:W3CDTF">2009-08-07T13:14:17Z</dcterms:modified>
</cp:coreProperties>
</file>